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Points on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 we have the lockdown data for each state and the number of days it spent in lockdown with the mean daily case percentage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Bullet Points on Slide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Gradient Boosting and Random forest: </a:t>
            </a:r>
            <a:r>
              <a:rPr lang="en"/>
              <a:t>an ensemble of individual decision trees are </a:t>
            </a:r>
            <a:r>
              <a:rPr lang="en">
                <a:solidFill>
                  <a:srgbClr val="202122"/>
                </a:solidFill>
                <a:highlight>
                  <a:srgbClr val="FFFFFF"/>
                </a:highlight>
              </a:rPr>
              <a:t>trained on different parts of the same training set. </a:t>
            </a:r>
            <a:endParaRPr>
              <a:solidFill>
                <a:srgbClr val="202122"/>
              </a:solidFill>
              <a:highlight>
                <a:srgbClr val="FFFFFF"/>
              </a:highlight>
            </a:endParaRPr>
          </a:p>
          <a:p>
            <a:pPr indent="0" lvl="0" marL="0" rtl="0" algn="l">
              <a:lnSpc>
                <a:spcPct val="100000"/>
              </a:lnSpc>
              <a:spcBef>
                <a:spcPts val="0"/>
              </a:spcBef>
              <a:spcAft>
                <a:spcPts val="0"/>
              </a:spcAft>
              <a:buSzPts val="1100"/>
              <a:buNone/>
            </a:pPr>
            <a:r>
              <a:rPr lang="en">
                <a:solidFill>
                  <a:srgbClr val="202122"/>
                </a:solidFill>
                <a:highlight>
                  <a:srgbClr val="FFFFFF"/>
                </a:highlight>
              </a:rPr>
              <a:t>Model prediction is the mean of individual trees’ prediction.</a:t>
            </a:r>
            <a:endParaRPr>
              <a:solidFill>
                <a:srgbClr val="202122"/>
              </a:solidFill>
              <a:highlight>
                <a:srgbClr val="FFFFFF"/>
              </a:highlight>
            </a:endParaRPr>
          </a:p>
          <a:p>
            <a:pPr indent="0" lvl="0" marL="0" rtl="0" algn="l">
              <a:lnSpc>
                <a:spcPct val="100000"/>
              </a:lnSpc>
              <a:spcBef>
                <a:spcPts val="0"/>
              </a:spcBef>
              <a:spcAft>
                <a:spcPts val="0"/>
              </a:spcAft>
              <a:buSzPts val="1100"/>
              <a:buNone/>
            </a:pPr>
            <a:r>
              <a:t/>
            </a:r>
            <a:endParaRPr>
              <a:solidFill>
                <a:srgbClr val="202122"/>
              </a:solidFill>
              <a:highlight>
                <a:srgbClr val="FFFFFF"/>
              </a:highlight>
            </a:endParaRPr>
          </a:p>
          <a:p>
            <a:pPr indent="0" lvl="0" marL="0" rtl="0" algn="l">
              <a:lnSpc>
                <a:spcPct val="100000"/>
              </a:lnSpc>
              <a:spcBef>
                <a:spcPts val="0"/>
              </a:spcBef>
              <a:spcAft>
                <a:spcPts val="0"/>
              </a:spcAft>
              <a:buSzPts val="1100"/>
              <a:buNone/>
            </a:pPr>
            <a:r>
              <a:rPr lang="en">
                <a:solidFill>
                  <a:srgbClr val="202122"/>
                </a:solidFill>
                <a:highlight>
                  <a:srgbClr val="FFFFFF"/>
                </a:highlight>
              </a:rPr>
              <a:t>Unlike random forest, In gradient boosting trees are not built independently, but rather are trained to improve shortcomings of previously trained trees; also, trees showing performance have more effect on model prediction.</a:t>
            </a:r>
            <a:endParaRPr>
              <a:solidFill>
                <a:srgbClr val="202122"/>
              </a:solidFill>
              <a:highlight>
                <a:srgbClr val="FFFFFF"/>
              </a:highlight>
            </a:endParaRPr>
          </a:p>
          <a:p>
            <a:pPr indent="0" lvl="0" marL="0" rtl="0" algn="l">
              <a:lnSpc>
                <a:spcPct val="100000"/>
              </a:lnSpc>
              <a:spcBef>
                <a:spcPts val="0"/>
              </a:spcBef>
              <a:spcAft>
                <a:spcPts val="0"/>
              </a:spcAft>
              <a:buSzPts val="1100"/>
              <a:buNone/>
            </a:pPr>
            <a:r>
              <a:t/>
            </a:r>
            <a:endParaRPr b="1">
              <a:solidFill>
                <a:srgbClr val="202122"/>
              </a:solidFill>
              <a:highlight>
                <a:srgbClr val="FFFFFF"/>
              </a:highlight>
            </a:endParaRPr>
          </a:p>
          <a:p>
            <a:pPr indent="0" lvl="0" marL="0" rtl="0" algn="l">
              <a:lnSpc>
                <a:spcPct val="100000"/>
              </a:lnSpc>
              <a:spcBef>
                <a:spcPts val="0"/>
              </a:spcBef>
              <a:spcAft>
                <a:spcPts val="0"/>
              </a:spcAft>
              <a:buSzPts val="1100"/>
              <a:buNone/>
            </a:pPr>
            <a:r>
              <a:rPr b="1" lang="en">
                <a:solidFill>
                  <a:srgbClr val="202122"/>
                </a:solidFill>
                <a:highlight>
                  <a:srgbClr val="FFFFFF"/>
                </a:highlight>
              </a:rPr>
              <a:t>Linear regression: </a:t>
            </a:r>
            <a:r>
              <a:rPr lang="en" sz="1050">
                <a:solidFill>
                  <a:srgbClr val="4D5156"/>
                </a:solidFill>
                <a:highlight>
                  <a:srgbClr val="FFFFFF"/>
                </a:highlight>
                <a:latin typeface="Roboto"/>
                <a:ea typeface="Roboto"/>
                <a:cs typeface="Roboto"/>
                <a:sym typeface="Roboto"/>
              </a:rPr>
              <a:t>models the relationship between two variables by fitting a linear equation to observed data, commonly optimized by minimizing the mean square distance between the line and training data points.</a:t>
            </a:r>
            <a:endParaRPr sz="1050">
              <a:solidFill>
                <a:srgbClr val="4D5156"/>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050">
              <a:solidFill>
                <a:srgbClr val="4D5156"/>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b="1" lang="en" sz="1050">
                <a:highlight>
                  <a:srgbClr val="FFFFFF"/>
                </a:highlight>
                <a:latin typeface="Roboto"/>
                <a:ea typeface="Roboto"/>
                <a:cs typeface="Roboto"/>
                <a:sym typeface="Roboto"/>
              </a:rPr>
              <a:t>Multilayer Perceptron:</a:t>
            </a:r>
            <a:r>
              <a:rPr lang="en" sz="1050">
                <a:highlight>
                  <a:srgbClr val="FFFFFF"/>
                </a:highlight>
                <a:latin typeface="Roboto"/>
                <a:ea typeface="Roboto"/>
                <a:cs typeface="Roboto"/>
                <a:sym typeface="Roboto"/>
              </a:rPr>
              <a:t> is the deep neural network model that was created in order to better analyze the relationship between the individual predictive factors and COVID-19’s mortality rate</a:t>
            </a:r>
            <a:endParaRPr sz="1050">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a:solidFill>
                <a:srgbClr val="202122"/>
              </a:solidFill>
              <a:highlight>
                <a:srgbClr val="FFFFFF"/>
              </a:highlight>
            </a:endParaRPr>
          </a:p>
          <a:p>
            <a:pPr indent="0" lvl="0" marL="0" rtl="0" algn="l">
              <a:lnSpc>
                <a:spcPct val="100000"/>
              </a:lnSpc>
              <a:spcBef>
                <a:spcPts val="0"/>
              </a:spcBef>
              <a:spcAft>
                <a:spcPts val="0"/>
              </a:spcAft>
              <a:buSzPts val="1100"/>
              <a:buNone/>
            </a:pPr>
            <a:r>
              <a:t/>
            </a:r>
            <a:endParaRPr>
              <a:solidFill>
                <a:srgbClr val="202122"/>
              </a:solidFill>
              <a:highlight>
                <a:srgbClr val="FFFFFF"/>
              </a:highlight>
            </a:endParaRPr>
          </a:p>
          <a:p>
            <a:pPr indent="0" lvl="0" marL="0" rtl="0" algn="l">
              <a:lnSpc>
                <a:spcPct val="100000"/>
              </a:lnSpc>
              <a:spcBef>
                <a:spcPts val="0"/>
              </a:spcBef>
              <a:spcAft>
                <a:spcPts val="0"/>
              </a:spcAft>
              <a:buSzPts val="1100"/>
              <a:buNone/>
            </a:pPr>
            <a:r>
              <a:t/>
            </a:r>
            <a:endParaRPr>
              <a:solidFill>
                <a:srgbClr val="202122"/>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 decision is made at each branch according to a given rule, splitting the data in two ways.</a:t>
            </a:r>
            <a:endParaRPr>
              <a:solidFill>
                <a:srgbClr val="202122"/>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Add after the third bullet point and before the predictive model:</a:t>
            </a:r>
            <a:r>
              <a:rPr lang="en"/>
              <a:t> We have found the majority of individual predictors using regression, decision tree ensemble and deep neural network techniques, while adjusting for numerous variables. </a:t>
            </a:r>
            <a:endParaRPr sz="8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Bullet points on slide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Bullet Points on Slide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Data Methods:</a:t>
            </a:r>
            <a:endParaRPr/>
          </a:p>
          <a:p>
            <a:pPr indent="457200" lvl="0" marL="0" rtl="0" algn="l">
              <a:lnSpc>
                <a:spcPct val="100000"/>
              </a:lnSpc>
              <a:spcBef>
                <a:spcPts val="0"/>
              </a:spcBef>
              <a:spcAft>
                <a:spcPts val="0"/>
              </a:spcAft>
              <a:buSzPts val="1100"/>
              <a:buNone/>
            </a:pPr>
            <a:r>
              <a:rPr lang="en"/>
              <a:t>Cumulative COVID-19 data for case and death</a:t>
            </a:r>
            <a:endParaRPr/>
          </a:p>
          <a:p>
            <a:pPr indent="457200" lvl="0" marL="0" rtl="0" algn="l">
              <a:lnSpc>
                <a:spcPct val="100000"/>
              </a:lnSpc>
              <a:spcBef>
                <a:spcPts val="0"/>
              </a:spcBef>
              <a:spcAft>
                <a:spcPts val="0"/>
              </a:spcAft>
              <a:buSzPts val="1100"/>
              <a:buNone/>
            </a:pPr>
            <a:r>
              <a:rPr lang="en"/>
              <a:t>Not Time Series (other than lockdown)</a:t>
            </a:r>
            <a:endParaRPr/>
          </a:p>
          <a:p>
            <a:pPr indent="457200" lvl="0" marL="0" rtl="0" algn="l">
              <a:lnSpc>
                <a:spcPct val="100000"/>
              </a:lnSpc>
              <a:spcBef>
                <a:spcPts val="0"/>
              </a:spcBef>
              <a:spcAft>
                <a:spcPts val="0"/>
              </a:spcAft>
              <a:buSzPts val="1100"/>
              <a:buNone/>
            </a:pPr>
            <a:r>
              <a:rPr lang="en"/>
              <a:t>All of our data sources and our processed data can be found in our GitHub</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Bullet points on Slide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Bullet Points on Slide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this visual you can see the healthcare workers by county and the covid-19 cases by county</a:t>
            </a:r>
            <a:endParaRPr/>
          </a:p>
          <a:p>
            <a:pPr indent="-298450" lvl="0" marL="457200" rtl="0" algn="l">
              <a:lnSpc>
                <a:spcPct val="100000"/>
              </a:lnSpc>
              <a:spcBef>
                <a:spcPts val="0"/>
              </a:spcBef>
              <a:spcAft>
                <a:spcPts val="0"/>
              </a:spcAft>
              <a:buSzPts val="1100"/>
              <a:buChar char="-"/>
            </a:pPr>
            <a:r>
              <a:rPr lang="en"/>
              <a:t>The dataset divided it into 3 feature classes (high, medium, and low)</a:t>
            </a:r>
            <a:endParaRPr/>
          </a:p>
          <a:p>
            <a:pPr indent="-298450" lvl="0" marL="457200" rtl="0" algn="l">
              <a:lnSpc>
                <a:spcPct val="100000"/>
              </a:lnSpc>
              <a:spcBef>
                <a:spcPts val="0"/>
              </a:spcBef>
              <a:spcAft>
                <a:spcPts val="0"/>
              </a:spcAft>
              <a:buSzPts val="1100"/>
              <a:buChar char="-"/>
            </a:pPr>
            <a:r>
              <a:rPr lang="en"/>
              <a:t>So we did the same thing for the COVID-19 cases, but dividing it equally into 3 feature classes with the same number of cases in each class</a:t>
            </a:r>
            <a:endParaRPr/>
          </a:p>
          <a:p>
            <a:pPr indent="0" lvl="0" marL="0" rtl="0" algn="l">
              <a:lnSpc>
                <a:spcPct val="100000"/>
              </a:lnSpc>
              <a:spcBef>
                <a:spcPts val="0"/>
              </a:spcBef>
              <a:spcAft>
                <a:spcPts val="0"/>
              </a:spcAft>
              <a:buSzPts val="1100"/>
              <a:buNone/>
            </a:pPr>
            <a:r>
              <a:rPr lang="en"/>
              <a:t>There is a lot of overlap between the places where there are a so-called medium amount of health workers and where there are medium amount of cases especially on the west coast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At first glance you might not think there is a strong correlation between the ICU Beds and the number of reported deaths but there still is a correlation. But the main issue is that why are most of the counties clustered around the low area down here. The ICU Beds and reported deaths have a correlation but our focus should be on why are these countries starting off with low ICU bed numbers in the first place. So we looked at many factors indluig population density, lockdown times, and number of tests conducted to help adjust for graphs like these which then will give us a better overview of the data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0" name="Shape 20"/>
        <p:cNvGrpSpPr/>
        <p:nvPr/>
      </p:nvGrpSpPr>
      <p:grpSpPr>
        <a:xfrm>
          <a:off x="0" y="0"/>
          <a:ext cx="0" cy="0"/>
          <a:chOff x="0" y="0"/>
          <a:chExt cx="0" cy="0"/>
        </a:xfrm>
      </p:grpSpPr>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hyperlink" Target="http://www.youtube.com/watch?v=K3-vcB6GNI4" TargetMode="External"/><Relationship Id="rId5"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github.com/AmirAvnit/COVID-19_MIT_DataThon_Team_E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usatoday.com/storytelling/coronavirus-reopening-america-map/" TargetMode="External"/><Relationship Id="rId4" Type="http://schemas.openxmlformats.org/officeDocument/2006/relationships/hyperlink" Target="https://github.com/nytimes/covid-19-data" TargetMode="External"/><Relationship Id="rId5" Type="http://schemas.openxmlformats.org/officeDocument/2006/relationships/hyperlink" Target="https://github.com/JieYingWu/COVID-19_US_County-level_Summaries" TargetMode="External"/><Relationship Id="rId6" Type="http://schemas.openxmlformats.org/officeDocument/2006/relationships/hyperlink" Target="https://github.com/AmirAvnit/COVID-19_MIT_DataThon_Team_E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github.com/AmirAvnit/COVID-19_MIT_DataThon_Team_E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8488" l="10352" r="9582" t="3906"/>
          <a:stretch/>
        </p:blipFill>
        <p:spPr>
          <a:xfrm>
            <a:off x="6285525" y="0"/>
            <a:ext cx="2809849" cy="1514525"/>
          </a:xfrm>
          <a:prstGeom prst="rect">
            <a:avLst/>
          </a:prstGeom>
          <a:noFill/>
          <a:ln>
            <a:noFill/>
          </a:ln>
        </p:spPr>
      </p:pic>
      <p:sp>
        <p:nvSpPr>
          <p:cNvPr id="55" name="Google Shape;55;p13"/>
          <p:cNvSpPr txBox="1"/>
          <p:nvPr>
            <p:ph type="ctrTitle"/>
          </p:nvPr>
        </p:nvSpPr>
        <p:spPr>
          <a:xfrm>
            <a:off x="311708" y="1036650"/>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3400"/>
              <a:t>Exploratory Analysis of COVID-19 Mortality Risk Factors in the United States</a:t>
            </a:r>
            <a:endParaRPr sz="3400"/>
          </a:p>
        </p:txBody>
      </p:sp>
      <p:sp>
        <p:nvSpPr>
          <p:cNvPr id="56" name="Google Shape;56;p13"/>
          <p:cNvSpPr txBox="1"/>
          <p:nvPr>
            <p:ph idx="1" type="subTitle"/>
          </p:nvPr>
        </p:nvSpPr>
        <p:spPr>
          <a:xfrm>
            <a:off x="1525950" y="3618825"/>
            <a:ext cx="6092100" cy="1320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700"/>
              <a:t>Track D: Epidemiology of COVID-19</a:t>
            </a:r>
            <a:br>
              <a:rPr lang="en" sz="2700"/>
            </a:br>
            <a:endParaRPr sz="1600"/>
          </a:p>
          <a:p>
            <a:pPr indent="0" lvl="0" marL="0" rtl="0" algn="ctr">
              <a:lnSpc>
                <a:spcPct val="100000"/>
              </a:lnSpc>
              <a:spcBef>
                <a:spcPts val="0"/>
              </a:spcBef>
              <a:spcAft>
                <a:spcPts val="0"/>
              </a:spcAft>
              <a:buSzPts val="2800"/>
              <a:buNone/>
            </a:pPr>
            <a:r>
              <a:rPr lang="en" sz="2700"/>
              <a:t>Group 5</a:t>
            </a:r>
            <a:endParaRPr sz="2700"/>
          </a:p>
        </p:txBody>
      </p:sp>
      <p:pic>
        <p:nvPicPr>
          <p:cNvPr id="57" name="Google Shape;57;p13"/>
          <p:cNvPicPr preferRelativeResize="0"/>
          <p:nvPr/>
        </p:nvPicPr>
        <p:blipFill rotWithShape="1">
          <a:blip r:embed="rId4">
            <a:alphaModFix/>
          </a:blip>
          <a:srcRect b="0" l="0" r="0" t="0"/>
          <a:stretch/>
        </p:blipFill>
        <p:spPr>
          <a:xfrm>
            <a:off x="0" y="0"/>
            <a:ext cx="4035125" cy="1036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pic>
        <p:nvPicPr>
          <p:cNvPr id="117" name="Google Shape;117;p22"/>
          <p:cNvPicPr preferRelativeResize="0"/>
          <p:nvPr/>
        </p:nvPicPr>
        <p:blipFill rotWithShape="1">
          <a:blip r:embed="rId3">
            <a:alphaModFix/>
          </a:blip>
          <a:srcRect b="0" l="0" r="0" t="0"/>
          <a:stretch/>
        </p:blipFill>
        <p:spPr>
          <a:xfrm>
            <a:off x="301261" y="1147188"/>
            <a:ext cx="8541474" cy="3111063"/>
          </a:xfrm>
          <a:prstGeom prst="rect">
            <a:avLst/>
          </a:prstGeom>
          <a:noFill/>
          <a:ln>
            <a:noFill/>
          </a:ln>
        </p:spPr>
      </p:pic>
      <p:pic>
        <p:nvPicPr>
          <p:cNvPr descr="MIT COVID-19 Datathon&#10;(Recorded with https://screencast-o-matic.com)" id="118" name="Google Shape;118;p22" title="COVID-19 Cases and Lockdown">
            <a:hlinkClick r:id="rId4"/>
          </p:cNvPr>
          <p:cNvPicPr preferRelativeResize="0"/>
          <p:nvPr/>
        </p:nvPicPr>
        <p:blipFill rotWithShape="1">
          <a:blip r:embed="rId5">
            <a:alphaModFix/>
          </a:blip>
          <a:srcRect b="0" l="0" r="0" t="0"/>
          <a:stretch/>
        </p:blipFill>
        <p:spPr>
          <a:xfrm>
            <a:off x="8225750" y="4454825"/>
            <a:ext cx="918250" cy="688675"/>
          </a:xfrm>
          <a:prstGeom prst="rect">
            <a:avLst/>
          </a:prstGeom>
          <a:noFill/>
          <a:ln>
            <a:noFill/>
          </a:ln>
        </p:spPr>
      </p:pic>
      <p:sp>
        <p:nvSpPr>
          <p:cNvPr id="119" name="Google Shape;119;p22"/>
          <p:cNvSpPr txBox="1"/>
          <p:nvPr>
            <p:ph idx="4294967295" type="title"/>
          </p:nvPr>
        </p:nvSpPr>
        <p:spPr>
          <a:xfrm>
            <a:off x="311700" y="2427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Lockdown and Average Daily Cases Per Day</a:t>
            </a:r>
            <a:endParaRPr/>
          </a:p>
        </p:txBody>
      </p:sp>
      <p:sp>
        <p:nvSpPr>
          <p:cNvPr id="120" name="Google Shape;120;p22"/>
          <p:cNvSpPr txBox="1"/>
          <p:nvPr>
            <p:ph idx="4294967295" type="body"/>
          </p:nvPr>
        </p:nvSpPr>
        <p:spPr>
          <a:xfrm>
            <a:off x="3475375" y="4048050"/>
            <a:ext cx="1978500" cy="45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100">
                <a:highlight>
                  <a:srgbClr val="FFFFFF"/>
                </a:highlight>
              </a:rPr>
              <a:t>State (Lock-down Length)</a:t>
            </a:r>
            <a:endParaRPr sz="1100">
              <a:highlight>
                <a:srgbClr val="FFFFFF"/>
              </a:highlight>
            </a:endParaRPr>
          </a:p>
        </p:txBody>
      </p:sp>
      <p:sp>
        <p:nvSpPr>
          <p:cNvPr id="121" name="Google Shape;121;p22"/>
          <p:cNvSpPr txBox="1"/>
          <p:nvPr>
            <p:ph idx="4294967295" type="body"/>
          </p:nvPr>
        </p:nvSpPr>
        <p:spPr>
          <a:xfrm rot="-5400000">
            <a:off x="-394725" y="2244497"/>
            <a:ext cx="1527000" cy="45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 sz="1100">
                <a:highlight>
                  <a:srgbClr val="FFFFFF"/>
                </a:highlight>
              </a:rPr>
              <a:t>COVID-19 Cases (%)</a:t>
            </a:r>
            <a:endParaRPr sz="1100">
              <a:highlight>
                <a:srgbClr val="FFFFFF"/>
              </a:highlight>
            </a:endParaRPr>
          </a:p>
        </p:txBody>
      </p:sp>
      <p:sp>
        <p:nvSpPr>
          <p:cNvPr id="122" name="Google Shape;122;p22"/>
          <p:cNvSpPr txBox="1"/>
          <p:nvPr>
            <p:ph idx="4294967295" type="body"/>
          </p:nvPr>
        </p:nvSpPr>
        <p:spPr>
          <a:xfrm>
            <a:off x="3811351" y="993675"/>
            <a:ext cx="1418400" cy="45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100">
                <a:highlight>
                  <a:srgbClr val="FFFFFF"/>
                </a:highlight>
              </a:rPr>
              <a:t>Mean Daily Cases</a:t>
            </a:r>
            <a:endParaRPr sz="1100">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idx="1" type="body"/>
          </p:nvPr>
        </p:nvSpPr>
        <p:spPr>
          <a:xfrm>
            <a:off x="0" y="815425"/>
            <a:ext cx="9144000" cy="15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sz="1600"/>
          </a:p>
        </p:txBody>
      </p:sp>
      <p:sp>
        <p:nvSpPr>
          <p:cNvPr id="128" name="Google Shape;128;p23"/>
          <p:cNvSpPr txBox="1"/>
          <p:nvPr>
            <p:ph type="title"/>
          </p:nvPr>
        </p:nvSpPr>
        <p:spPr>
          <a:xfrm>
            <a:off x="311700" y="2427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Regression coefficients</a:t>
            </a:r>
            <a:endParaRPr/>
          </a:p>
        </p:txBody>
      </p:sp>
      <p:pic>
        <p:nvPicPr>
          <p:cNvPr id="129" name="Google Shape;129;p23"/>
          <p:cNvPicPr preferRelativeResize="0"/>
          <p:nvPr/>
        </p:nvPicPr>
        <p:blipFill rotWithShape="1">
          <a:blip r:embed="rId3">
            <a:alphaModFix/>
          </a:blip>
          <a:srcRect b="0" l="0" r="0" t="0"/>
          <a:stretch/>
        </p:blipFill>
        <p:spPr>
          <a:xfrm>
            <a:off x="309400" y="815425"/>
            <a:ext cx="8592200" cy="4175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Google Shape;134;p24"/>
          <p:cNvPicPr preferRelativeResize="0"/>
          <p:nvPr/>
        </p:nvPicPr>
        <p:blipFill rotWithShape="1">
          <a:blip r:embed="rId3">
            <a:alphaModFix/>
          </a:blip>
          <a:srcRect b="0" l="0" r="0" t="0"/>
          <a:stretch/>
        </p:blipFill>
        <p:spPr>
          <a:xfrm>
            <a:off x="1862212" y="2704100"/>
            <a:ext cx="5419574" cy="2341625"/>
          </a:xfrm>
          <a:prstGeom prst="rect">
            <a:avLst/>
          </a:prstGeom>
          <a:noFill/>
          <a:ln>
            <a:noFill/>
          </a:ln>
        </p:spPr>
      </p:pic>
      <p:sp>
        <p:nvSpPr>
          <p:cNvPr id="135" name="Google Shape;135;p24"/>
          <p:cNvSpPr txBox="1"/>
          <p:nvPr>
            <p:ph idx="1" type="body"/>
          </p:nvPr>
        </p:nvSpPr>
        <p:spPr>
          <a:xfrm>
            <a:off x="311700" y="975550"/>
            <a:ext cx="8520600" cy="19077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 sz="1700"/>
              <a:t>Data was randomly split into training and test subsets (75% and 25% of data, respectively), and models were trained and optimized</a:t>
            </a:r>
            <a:br>
              <a:rPr lang="en" sz="1700"/>
            </a:br>
            <a:endParaRPr baseline="-25000" sz="1700"/>
          </a:p>
          <a:p>
            <a:pPr indent="-336550" lvl="0" marL="457200" rtl="0" algn="l">
              <a:lnSpc>
                <a:spcPct val="115000"/>
              </a:lnSpc>
              <a:spcBef>
                <a:spcPts val="0"/>
              </a:spcBef>
              <a:spcAft>
                <a:spcPts val="0"/>
              </a:spcAft>
              <a:buSzPts val="1700"/>
              <a:buChar char="●"/>
            </a:pPr>
            <a:r>
              <a:rPr lang="en" sz="1700"/>
              <a:t>Best performance was obtained by a Gradient Boosting model, explaining 30.2% of the variance of COVID-19 mortality in the United States  </a:t>
            </a:r>
            <a:endParaRPr sz="1700"/>
          </a:p>
        </p:txBody>
      </p:sp>
      <p:sp>
        <p:nvSpPr>
          <p:cNvPr id="136" name="Google Shape;136;p24"/>
          <p:cNvSpPr txBox="1"/>
          <p:nvPr>
            <p:ph type="title"/>
          </p:nvPr>
        </p:nvSpPr>
        <p:spPr>
          <a:xfrm>
            <a:off x="311700" y="2427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Machine Learning Findings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2427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Example of a Gradient Boosting Decision Tree</a:t>
            </a:r>
            <a:endParaRPr/>
          </a:p>
        </p:txBody>
      </p:sp>
      <p:pic>
        <p:nvPicPr>
          <p:cNvPr id="142" name="Google Shape;142;p25"/>
          <p:cNvPicPr preferRelativeResize="0"/>
          <p:nvPr/>
        </p:nvPicPr>
        <p:blipFill rotWithShape="1">
          <a:blip r:embed="rId3">
            <a:alphaModFix/>
          </a:blip>
          <a:srcRect b="0" l="0" r="0" t="0"/>
          <a:stretch/>
        </p:blipFill>
        <p:spPr>
          <a:xfrm>
            <a:off x="21388" y="1353650"/>
            <a:ext cx="9101224" cy="2447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6"/>
          <p:cNvSpPr txBox="1"/>
          <p:nvPr>
            <p:ph idx="1" type="body"/>
          </p:nvPr>
        </p:nvSpPr>
        <p:spPr>
          <a:xfrm>
            <a:off x="311700" y="907275"/>
            <a:ext cx="8520600" cy="3927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Char char="●"/>
            </a:pPr>
            <a:r>
              <a:rPr lang="en" sz="1600">
                <a:solidFill>
                  <a:srgbClr val="000000"/>
                </a:solidFill>
              </a:rPr>
              <a:t>10 factors uniquely related to COVID-19 mortality were obtained</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Higher </a:t>
            </a:r>
            <a:r>
              <a:rPr b="1" lang="en" sz="1600">
                <a:solidFill>
                  <a:srgbClr val="000000"/>
                </a:solidFill>
              </a:rPr>
              <a:t>physical environment</a:t>
            </a:r>
            <a:r>
              <a:rPr lang="en" sz="1600">
                <a:solidFill>
                  <a:srgbClr val="000000"/>
                </a:solidFill>
              </a:rPr>
              <a:t> rank was found protective and higher proportion of </a:t>
            </a:r>
            <a:r>
              <a:rPr b="1" lang="en" sz="1600">
                <a:solidFill>
                  <a:srgbClr val="000000"/>
                </a:solidFill>
              </a:rPr>
              <a:t>obesity </a:t>
            </a:r>
            <a:r>
              <a:rPr lang="en" sz="1600">
                <a:solidFill>
                  <a:srgbClr val="000000"/>
                </a:solidFill>
              </a:rPr>
              <a:t>was found hazardous for death rates</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A very high clinical relevance was found for </a:t>
            </a:r>
            <a:r>
              <a:rPr b="1" lang="en" sz="1600">
                <a:solidFill>
                  <a:srgbClr val="000000"/>
                </a:solidFill>
              </a:rPr>
              <a:t>ICU beds, </a:t>
            </a:r>
            <a:r>
              <a:rPr lang="en" sz="1600">
                <a:solidFill>
                  <a:srgbClr val="000000"/>
                </a:solidFill>
              </a:rPr>
              <a:t>although relationship with death rates was not statistically significant </a:t>
            </a:r>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Out of the models tested, Gradient Boosting showed the best performance, being able to explain </a:t>
            </a:r>
            <a:r>
              <a:rPr b="1" lang="en" sz="1600">
                <a:solidFill>
                  <a:srgbClr val="000000"/>
                </a:solidFill>
              </a:rPr>
              <a:t>30.2% of the variance</a:t>
            </a:r>
            <a:r>
              <a:rPr lang="en" sz="1600">
                <a:solidFill>
                  <a:srgbClr val="000000"/>
                </a:solidFill>
              </a:rPr>
              <a:t> of the number of death cases in US counties</a:t>
            </a:r>
            <a:br>
              <a:rPr lang="en" sz="1600">
                <a:solidFill>
                  <a:srgbClr val="000000"/>
                </a:solidFill>
              </a:rPr>
            </a:br>
            <a:endParaRPr sz="1600">
              <a:solidFill>
                <a:srgbClr val="000000"/>
              </a:solidFill>
              <a:highlight>
                <a:srgbClr val="FFFF00"/>
              </a:highlight>
            </a:endParaRPr>
          </a:p>
          <a:p>
            <a:pPr indent="-342900" lvl="0" marL="457200" rtl="0" algn="l">
              <a:lnSpc>
                <a:spcPct val="115000"/>
              </a:lnSpc>
              <a:spcBef>
                <a:spcPts val="0"/>
              </a:spcBef>
              <a:spcAft>
                <a:spcPts val="0"/>
              </a:spcAft>
              <a:buClr>
                <a:srgbClr val="000000"/>
              </a:buClr>
              <a:buSzPts val="1800"/>
              <a:buChar char="●"/>
            </a:pPr>
            <a:r>
              <a:rPr lang="en" sz="1600">
                <a:solidFill>
                  <a:srgbClr val="000000"/>
                </a:solidFill>
              </a:rPr>
              <a:t>Going Forward:</a:t>
            </a:r>
            <a:endParaRPr sz="1600">
              <a:solidFill>
                <a:srgbClr val="000000"/>
              </a:solidFill>
            </a:endParaRPr>
          </a:p>
          <a:p>
            <a:pPr indent="-311150" lvl="1" marL="914400" rtl="0" algn="l">
              <a:lnSpc>
                <a:spcPct val="115000"/>
              </a:lnSpc>
              <a:spcBef>
                <a:spcPts val="0"/>
              </a:spcBef>
              <a:spcAft>
                <a:spcPts val="0"/>
              </a:spcAft>
              <a:buClr>
                <a:srgbClr val="000000"/>
              </a:buClr>
              <a:buSzPts val="1300"/>
              <a:buChar char="○"/>
            </a:pPr>
            <a:r>
              <a:rPr lang="en">
                <a:solidFill>
                  <a:srgbClr val="000000"/>
                </a:solidFill>
              </a:rPr>
              <a:t>Examine additional factors to explain more of the COVID-19 mortality variance</a:t>
            </a:r>
            <a:endParaRPr>
              <a:solidFill>
                <a:srgbClr val="000000"/>
              </a:solidFill>
            </a:endParaRPr>
          </a:p>
          <a:p>
            <a:pPr indent="-311150" lvl="1" marL="914400" rtl="0" algn="l">
              <a:lnSpc>
                <a:spcPct val="115000"/>
              </a:lnSpc>
              <a:spcBef>
                <a:spcPts val="0"/>
              </a:spcBef>
              <a:spcAft>
                <a:spcPts val="0"/>
              </a:spcAft>
              <a:buClr>
                <a:srgbClr val="000000"/>
              </a:buClr>
              <a:buSzPts val="1300"/>
              <a:buChar char="○"/>
            </a:pPr>
            <a:r>
              <a:rPr lang="en">
                <a:solidFill>
                  <a:srgbClr val="000000"/>
                </a:solidFill>
              </a:rPr>
              <a:t>Examine the specific roles of different factors for different US counties  </a:t>
            </a:r>
            <a:endParaRPr>
              <a:solidFill>
                <a:srgbClr val="000000"/>
              </a:solidFill>
            </a:endParaRPr>
          </a:p>
          <a:p>
            <a:pPr indent="-311150" lvl="1" marL="914400" rtl="0" algn="l">
              <a:lnSpc>
                <a:spcPct val="115000"/>
              </a:lnSpc>
              <a:spcBef>
                <a:spcPts val="0"/>
              </a:spcBef>
              <a:spcAft>
                <a:spcPts val="0"/>
              </a:spcAft>
              <a:buClr>
                <a:srgbClr val="000000"/>
              </a:buClr>
              <a:buSzPts val="1300"/>
              <a:buChar char="○"/>
            </a:pPr>
            <a:r>
              <a:rPr lang="en">
                <a:solidFill>
                  <a:srgbClr val="000000"/>
                </a:solidFill>
              </a:rPr>
              <a:t>Obtain risk factors depending on location and individual attributes</a:t>
            </a:r>
            <a:endParaRPr>
              <a:solidFill>
                <a:srgbClr val="000000"/>
              </a:solidFill>
            </a:endParaRPr>
          </a:p>
          <a:p>
            <a:pPr indent="-317500" lvl="2" marL="1371600" rtl="0" algn="l">
              <a:lnSpc>
                <a:spcPct val="115000"/>
              </a:lnSpc>
              <a:spcBef>
                <a:spcPts val="0"/>
              </a:spcBef>
              <a:spcAft>
                <a:spcPts val="0"/>
              </a:spcAft>
              <a:buClr>
                <a:srgbClr val="000000"/>
              </a:buClr>
              <a:buSzPts val="1400"/>
              <a:buChar char="■"/>
            </a:pPr>
            <a:r>
              <a:rPr lang="en">
                <a:solidFill>
                  <a:srgbClr val="000000"/>
                </a:solidFill>
              </a:rPr>
              <a:t>The user inputs the county they are living in, their age, some demographic information (smoker, diabetic, etc.) and we output the probability of motarlity if the individual is infected with COVID-19</a:t>
            </a:r>
            <a:endParaRPr>
              <a:solidFill>
                <a:srgbClr val="000000"/>
              </a:solidFill>
            </a:endParaRPr>
          </a:p>
        </p:txBody>
      </p:sp>
      <p:sp>
        <p:nvSpPr>
          <p:cNvPr id="148" name="Google Shape;148;p26"/>
          <p:cNvSpPr txBox="1"/>
          <p:nvPr>
            <p:ph type="title"/>
          </p:nvPr>
        </p:nvSpPr>
        <p:spPr>
          <a:xfrm>
            <a:off x="311700" y="3345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Conclusions and Future Directions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716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Introduction and Objective</a:t>
            </a:r>
            <a:endParaRPr/>
          </a:p>
        </p:txBody>
      </p:sp>
      <p:sp>
        <p:nvSpPr>
          <p:cNvPr id="63" name="Google Shape;63;p14"/>
          <p:cNvSpPr txBox="1"/>
          <p:nvPr>
            <p:ph idx="1" type="body"/>
          </p:nvPr>
        </p:nvSpPr>
        <p:spPr>
          <a:xfrm>
            <a:off x="311700" y="975550"/>
            <a:ext cx="8520600" cy="3824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The current Covid-19 crisis has created an unprecedented public health and economic emergency</a:t>
            </a:r>
            <a:br>
              <a:rPr lang="en"/>
            </a:br>
            <a:endParaRPr baseline="-25000" sz="1200"/>
          </a:p>
          <a:p>
            <a:pPr indent="-342900" lvl="0" marL="457200" rtl="0" algn="l">
              <a:lnSpc>
                <a:spcPct val="115000"/>
              </a:lnSpc>
              <a:spcBef>
                <a:spcPts val="0"/>
              </a:spcBef>
              <a:spcAft>
                <a:spcPts val="0"/>
              </a:spcAft>
              <a:buSzPts val="1800"/>
              <a:buChar char="●"/>
            </a:pPr>
            <a:r>
              <a:rPr lang="en"/>
              <a:t>Current understanding of the virus spread and it’s mortality pattern is limited; however, significant amounts of data have been collected and made publicly available</a:t>
            </a:r>
            <a:br>
              <a:rPr lang="en"/>
            </a:br>
            <a:endParaRPr/>
          </a:p>
          <a:p>
            <a:pPr indent="-342900" lvl="0" marL="457200" rtl="0" algn="l">
              <a:lnSpc>
                <a:spcPct val="115000"/>
              </a:lnSpc>
              <a:spcBef>
                <a:spcPts val="0"/>
              </a:spcBef>
              <a:spcAft>
                <a:spcPts val="0"/>
              </a:spcAft>
              <a:buSzPts val="1800"/>
              <a:buChar char="●"/>
            </a:pPr>
            <a:r>
              <a:rPr b="1" lang="en"/>
              <a:t>Objective: To </a:t>
            </a:r>
            <a:r>
              <a:rPr lang="en"/>
              <a:t>find the relationship of the sociodemographic and health service factors with the COVID-19 mortality in the United States.</a:t>
            </a:r>
            <a:endParaRPr/>
          </a:p>
          <a:p>
            <a:pPr indent="0" lvl="0" marL="0" rtl="0" algn="l">
              <a:lnSpc>
                <a:spcPct val="115000"/>
              </a:lnSpc>
              <a:spcBef>
                <a:spcPts val="1600"/>
              </a:spcBef>
              <a:spcAft>
                <a:spcPts val="0"/>
              </a:spcAft>
              <a:buSzPts val="1800"/>
              <a:buNone/>
            </a:pPr>
            <a:br>
              <a:rPr lang="en" sz="1150">
                <a:solidFill>
                  <a:srgbClr val="1D1C1D"/>
                </a:solidFill>
                <a:highlight>
                  <a:srgbClr val="F8F8F8"/>
                </a:highlight>
              </a:rPr>
            </a:br>
            <a:endParaRPr sz="1150">
              <a:solidFill>
                <a:srgbClr val="1D1C1D"/>
              </a:solidFill>
              <a:highlight>
                <a:srgbClr val="F8F8F8"/>
              </a:highlight>
            </a:endParaRPr>
          </a:p>
          <a:p>
            <a:pPr indent="0" lvl="0" marL="0" rtl="0" algn="l">
              <a:lnSpc>
                <a:spcPct val="115000"/>
              </a:lnSpc>
              <a:spcBef>
                <a:spcPts val="1600"/>
              </a:spcBef>
              <a:spcAft>
                <a:spcPts val="1600"/>
              </a:spcAft>
              <a:buSzPts val="1800"/>
              <a:buNone/>
            </a:pPr>
            <a:r>
              <a:rPr lang="en" sz="1150"/>
              <a:t>Study GitHub repository: </a:t>
            </a:r>
            <a:r>
              <a:rPr lang="en" sz="1100" u="sng">
                <a:solidFill>
                  <a:schemeClr val="hlink"/>
                </a:solidFill>
                <a:hlinkClick r:id="rId3"/>
              </a:rPr>
              <a:t>github.com/AmirAvnit/COVID-19_MIT_DataThon_Team_E5</a:t>
            </a:r>
            <a:endParaRPr u="sng">
              <a:solidFill>
                <a:schemeClr val="accent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idx="1" type="body"/>
          </p:nvPr>
        </p:nvSpPr>
        <p:spPr>
          <a:xfrm>
            <a:off x="311700" y="1152475"/>
            <a:ext cx="8520600" cy="36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800"/>
              <a:buNone/>
            </a:pPr>
            <a:r>
              <a:rPr lang="en" sz="1400"/>
              <a:t> </a:t>
            </a:r>
            <a:endParaRPr/>
          </a:p>
        </p:txBody>
      </p:sp>
      <p:sp>
        <p:nvSpPr>
          <p:cNvPr id="69" name="Google Shape;69;p15"/>
          <p:cNvSpPr txBox="1"/>
          <p:nvPr>
            <p:ph type="title"/>
          </p:nvPr>
        </p:nvSpPr>
        <p:spPr>
          <a:xfrm>
            <a:off x="311700" y="2138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Methodology Overview</a:t>
            </a:r>
            <a:endParaRPr/>
          </a:p>
          <a:p>
            <a:pPr indent="0" lvl="0" marL="0" rtl="0" algn="ctr">
              <a:lnSpc>
                <a:spcPct val="100000"/>
              </a:lnSpc>
              <a:spcBef>
                <a:spcPts val="0"/>
              </a:spcBef>
              <a:spcAft>
                <a:spcPts val="0"/>
              </a:spcAft>
              <a:buSzPts val="2800"/>
              <a:buNone/>
            </a:pPr>
            <a:r>
              <a:t/>
            </a:r>
            <a:endParaRPr/>
          </a:p>
        </p:txBody>
      </p:sp>
      <p:sp>
        <p:nvSpPr>
          <p:cNvPr id="70" name="Google Shape;70;p15"/>
          <p:cNvSpPr txBox="1"/>
          <p:nvPr>
            <p:ph idx="1" type="body"/>
          </p:nvPr>
        </p:nvSpPr>
        <p:spPr>
          <a:xfrm>
            <a:off x="311700" y="747975"/>
            <a:ext cx="8520600" cy="42897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We used counties as our observation unit</a:t>
            </a:r>
            <a:endParaRPr sz="1600"/>
          </a:p>
          <a:p>
            <a:pPr indent="-330200" lvl="0" marL="457200" rtl="0" algn="l">
              <a:lnSpc>
                <a:spcPct val="150000"/>
              </a:lnSpc>
              <a:spcBef>
                <a:spcPts val="0"/>
              </a:spcBef>
              <a:spcAft>
                <a:spcPts val="0"/>
              </a:spcAft>
              <a:buSzPts val="1600"/>
              <a:buChar char="●"/>
            </a:pPr>
            <a:r>
              <a:rPr lang="en" sz="1600"/>
              <a:t>Data was collected, preprocessed and analyzed via R and python</a:t>
            </a:r>
            <a:endParaRPr sz="1600"/>
          </a:p>
          <a:p>
            <a:pPr indent="-330200" lvl="1" marL="914400" rtl="0" algn="l">
              <a:lnSpc>
                <a:spcPct val="150000"/>
              </a:lnSpc>
              <a:spcBef>
                <a:spcPts val="0"/>
              </a:spcBef>
              <a:spcAft>
                <a:spcPts val="0"/>
              </a:spcAft>
              <a:buSzPts val="1600"/>
              <a:buChar char="○"/>
            </a:pPr>
            <a:r>
              <a:rPr lang="en" sz="1600"/>
              <a:t>R packages: pscl and parameters</a:t>
            </a:r>
            <a:endParaRPr sz="1600"/>
          </a:p>
          <a:p>
            <a:pPr indent="-330200" lvl="1" marL="914400" rtl="0" algn="l">
              <a:lnSpc>
                <a:spcPct val="150000"/>
              </a:lnSpc>
              <a:spcBef>
                <a:spcPts val="0"/>
              </a:spcBef>
              <a:spcAft>
                <a:spcPts val="0"/>
              </a:spcAft>
              <a:buSzPts val="1600"/>
              <a:buChar char="○"/>
            </a:pPr>
            <a:r>
              <a:rPr lang="en" sz="1600"/>
              <a:t>Python libraries: numpy, pandas, scipy and sklearn</a:t>
            </a:r>
            <a:br>
              <a:rPr lang="en" sz="1600"/>
            </a:br>
            <a:endParaRPr sz="1600"/>
          </a:p>
          <a:p>
            <a:pPr indent="-330200" lvl="0" marL="457200" rtl="0" algn="l">
              <a:lnSpc>
                <a:spcPct val="150000"/>
              </a:lnSpc>
              <a:spcBef>
                <a:spcPts val="0"/>
              </a:spcBef>
              <a:spcAft>
                <a:spcPts val="0"/>
              </a:spcAft>
              <a:buSzPts val="1600"/>
              <a:buChar char="●"/>
            </a:pPr>
            <a:r>
              <a:rPr lang="en" sz="1600"/>
              <a:t>Data was visualized via Tableau, R and python</a:t>
            </a:r>
            <a:endParaRPr sz="1600"/>
          </a:p>
          <a:p>
            <a:pPr indent="-330200" lvl="1" marL="914400" rtl="0" algn="l">
              <a:lnSpc>
                <a:spcPct val="150000"/>
              </a:lnSpc>
              <a:spcBef>
                <a:spcPts val="0"/>
              </a:spcBef>
              <a:spcAft>
                <a:spcPts val="0"/>
              </a:spcAft>
              <a:buSzPts val="1600"/>
              <a:buChar char="○"/>
            </a:pPr>
            <a:r>
              <a:rPr lang="en" sz="1600"/>
              <a:t>R packages: ggplot2</a:t>
            </a:r>
            <a:endParaRPr sz="1600"/>
          </a:p>
          <a:p>
            <a:pPr indent="-330200" lvl="1" marL="914400" rtl="0" algn="l">
              <a:lnSpc>
                <a:spcPct val="150000"/>
              </a:lnSpc>
              <a:spcBef>
                <a:spcPts val="0"/>
              </a:spcBef>
              <a:spcAft>
                <a:spcPts val="0"/>
              </a:spcAft>
              <a:buSzPts val="1600"/>
              <a:buChar char="○"/>
            </a:pPr>
            <a:r>
              <a:rPr lang="en" sz="1600"/>
              <a:t>Python libraries: matplotlib and seaborn</a:t>
            </a:r>
            <a:endParaRPr sz="1600"/>
          </a:p>
          <a:p>
            <a:pPr indent="0" lvl="0" marL="0" rtl="0" algn="l">
              <a:lnSpc>
                <a:spcPct val="150000"/>
              </a:lnSpc>
              <a:spcBef>
                <a:spcPts val="1600"/>
              </a:spcBef>
              <a:spcAft>
                <a:spcPts val="0"/>
              </a:spcAft>
              <a:buSzPts val="1800"/>
              <a:buNone/>
            </a:pPr>
            <a:r>
              <a:t/>
            </a:r>
            <a:endParaRPr sz="1600"/>
          </a:p>
          <a:p>
            <a:pPr indent="0" lvl="0" marL="0" rtl="0" algn="l">
              <a:lnSpc>
                <a:spcPct val="150000"/>
              </a:lnSpc>
              <a:spcBef>
                <a:spcPts val="1600"/>
              </a:spcBef>
              <a:spcAft>
                <a:spcPts val="0"/>
              </a:spcAft>
              <a:buSzPts val="1800"/>
              <a:buNone/>
            </a:pPr>
            <a:r>
              <a:t/>
            </a:r>
            <a:endParaRPr/>
          </a:p>
          <a:p>
            <a:pPr indent="0" lvl="0" marL="0" rtl="0" algn="l">
              <a:lnSpc>
                <a:spcPct val="150000"/>
              </a:lnSpc>
              <a:spcBef>
                <a:spcPts val="1600"/>
              </a:spcBef>
              <a:spcAft>
                <a:spcPts val="1600"/>
              </a:spcAft>
              <a:buSzPts val="1800"/>
              <a:buNone/>
            </a:pPr>
            <a:r>
              <a:t/>
            </a:r>
            <a:endParaRPr/>
          </a:p>
        </p:txBody>
      </p:sp>
      <p:pic>
        <p:nvPicPr>
          <p:cNvPr id="71" name="Google Shape;71;p15"/>
          <p:cNvPicPr preferRelativeResize="0"/>
          <p:nvPr/>
        </p:nvPicPr>
        <p:blipFill rotWithShape="1">
          <a:blip r:embed="rId3">
            <a:alphaModFix/>
          </a:blip>
          <a:srcRect b="0" l="0" r="0" t="0"/>
          <a:stretch/>
        </p:blipFill>
        <p:spPr>
          <a:xfrm>
            <a:off x="5120500" y="2252875"/>
            <a:ext cx="3864201" cy="2526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idx="1" type="body"/>
          </p:nvPr>
        </p:nvSpPr>
        <p:spPr>
          <a:xfrm>
            <a:off x="311700" y="1152475"/>
            <a:ext cx="8520600" cy="36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800"/>
              <a:buNone/>
            </a:pPr>
            <a:r>
              <a:rPr lang="en" sz="1400"/>
              <a:t> </a:t>
            </a:r>
            <a:endParaRPr/>
          </a:p>
        </p:txBody>
      </p:sp>
      <p:sp>
        <p:nvSpPr>
          <p:cNvPr id="77" name="Google Shape;77;p16"/>
          <p:cNvSpPr txBox="1"/>
          <p:nvPr>
            <p:ph type="title"/>
          </p:nvPr>
        </p:nvSpPr>
        <p:spPr>
          <a:xfrm>
            <a:off x="311700" y="1752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Data Collection</a:t>
            </a:r>
            <a:endParaRPr/>
          </a:p>
          <a:p>
            <a:pPr indent="0" lvl="0" marL="0" rtl="0" algn="ctr">
              <a:lnSpc>
                <a:spcPct val="100000"/>
              </a:lnSpc>
              <a:spcBef>
                <a:spcPts val="0"/>
              </a:spcBef>
              <a:spcAft>
                <a:spcPts val="0"/>
              </a:spcAft>
              <a:buSzPts val="2800"/>
              <a:buNone/>
            </a:pPr>
            <a:r>
              <a:t/>
            </a:r>
            <a:endParaRPr/>
          </a:p>
        </p:txBody>
      </p:sp>
      <p:sp>
        <p:nvSpPr>
          <p:cNvPr id="78" name="Google Shape;78;p16"/>
          <p:cNvSpPr txBox="1"/>
          <p:nvPr>
            <p:ph idx="1" type="body"/>
          </p:nvPr>
        </p:nvSpPr>
        <p:spPr>
          <a:xfrm>
            <a:off x="311700" y="701000"/>
            <a:ext cx="8520600" cy="485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600"/>
              <a:t>Open-source datasets were explored for potential predictors of COVID19 mortality</a:t>
            </a:r>
            <a:endParaRPr sz="1600"/>
          </a:p>
          <a:p>
            <a:pPr indent="-330200" lvl="0" marL="457200" rtl="0" algn="l">
              <a:lnSpc>
                <a:spcPct val="115000"/>
              </a:lnSpc>
              <a:spcBef>
                <a:spcPts val="1600"/>
              </a:spcBef>
              <a:spcAft>
                <a:spcPts val="0"/>
              </a:spcAft>
              <a:buSzPts val="1600"/>
              <a:buChar char="●"/>
            </a:pPr>
            <a:r>
              <a:rPr lang="en" sz="1600"/>
              <a:t>Housing &amp; population per Area</a:t>
            </a:r>
            <a:endParaRPr sz="1600"/>
          </a:p>
          <a:p>
            <a:pPr indent="-330200" lvl="0" marL="457200" rtl="0" algn="l">
              <a:lnSpc>
                <a:spcPct val="115000"/>
              </a:lnSpc>
              <a:spcBef>
                <a:spcPts val="0"/>
              </a:spcBef>
              <a:spcAft>
                <a:spcPts val="0"/>
              </a:spcAft>
              <a:buSzPts val="1600"/>
              <a:buChar char="●"/>
            </a:pPr>
            <a:r>
              <a:rPr lang="en" sz="1600"/>
              <a:t>Availability of health professionals</a:t>
            </a:r>
            <a:endParaRPr sz="1600"/>
          </a:p>
          <a:p>
            <a:pPr indent="-330200" lvl="0" marL="457200" rtl="0" algn="l">
              <a:lnSpc>
                <a:spcPct val="115000"/>
              </a:lnSpc>
              <a:spcBef>
                <a:spcPts val="0"/>
              </a:spcBef>
              <a:spcAft>
                <a:spcPts val="0"/>
              </a:spcAft>
              <a:buSzPts val="1600"/>
              <a:buChar char="●"/>
            </a:pPr>
            <a:r>
              <a:rPr lang="en" sz="1600"/>
              <a:t>Hospital Bed and ICU Capacity</a:t>
            </a:r>
            <a:endParaRPr sz="1600"/>
          </a:p>
          <a:p>
            <a:pPr indent="-330200" lvl="0" marL="457200" rtl="0" algn="l">
              <a:lnSpc>
                <a:spcPct val="115000"/>
              </a:lnSpc>
              <a:spcBef>
                <a:spcPts val="0"/>
              </a:spcBef>
              <a:spcAft>
                <a:spcPts val="0"/>
              </a:spcAft>
              <a:buSzPts val="1600"/>
              <a:buChar char="●"/>
            </a:pPr>
            <a:r>
              <a:rPr lang="en" sz="1600"/>
              <a:t>Lockdown Length</a:t>
            </a:r>
            <a:endParaRPr sz="1600"/>
          </a:p>
          <a:p>
            <a:pPr indent="-330200" lvl="0" marL="457200" rtl="0" algn="l">
              <a:lnSpc>
                <a:spcPct val="115000"/>
              </a:lnSpc>
              <a:spcBef>
                <a:spcPts val="0"/>
              </a:spcBef>
              <a:spcAft>
                <a:spcPts val="0"/>
              </a:spcAft>
              <a:buSzPts val="1600"/>
              <a:buChar char="●"/>
            </a:pPr>
            <a:r>
              <a:rPr lang="en" sz="1600"/>
              <a:t>COVID-19 County Level Data</a:t>
            </a:r>
            <a:endParaRPr sz="1600"/>
          </a:p>
          <a:p>
            <a:pPr indent="-330200" lvl="0" marL="457200" rtl="0" algn="l">
              <a:lnSpc>
                <a:spcPct val="115000"/>
              </a:lnSpc>
              <a:spcBef>
                <a:spcPts val="0"/>
              </a:spcBef>
              <a:spcAft>
                <a:spcPts val="0"/>
              </a:spcAft>
              <a:buSzPts val="1600"/>
              <a:buChar char="●"/>
            </a:pPr>
            <a:r>
              <a:rPr lang="en" sz="1600"/>
              <a:t>Socioeconomic, Behavioral &amp; Life Quality rankings</a:t>
            </a:r>
            <a:endParaRPr sz="1600"/>
          </a:p>
          <a:p>
            <a:pPr indent="-330200" lvl="0" marL="457200" rtl="0" algn="l">
              <a:lnSpc>
                <a:spcPct val="115000"/>
              </a:lnSpc>
              <a:spcBef>
                <a:spcPts val="0"/>
              </a:spcBef>
              <a:spcAft>
                <a:spcPts val="0"/>
              </a:spcAft>
              <a:buSzPts val="1600"/>
              <a:buChar char="●"/>
            </a:pPr>
            <a:r>
              <a:rPr lang="en" sz="1600"/>
              <a:t>Morbidity, Obesity &amp; Smoking Prevalence</a:t>
            </a:r>
            <a:br>
              <a:rPr lang="en" sz="1600"/>
            </a:br>
            <a:endParaRPr/>
          </a:p>
          <a:p>
            <a:pPr indent="-330200" lvl="0" marL="457200" rtl="0" algn="l">
              <a:lnSpc>
                <a:spcPct val="115000"/>
              </a:lnSpc>
              <a:spcBef>
                <a:spcPts val="0"/>
              </a:spcBef>
              <a:spcAft>
                <a:spcPts val="0"/>
              </a:spcAft>
              <a:buSzPts val="1600"/>
              <a:buChar char="●"/>
            </a:pPr>
            <a:r>
              <a:rPr lang="en" sz="1600"/>
              <a:t>Sources:</a:t>
            </a:r>
            <a:br>
              <a:rPr lang="en" sz="1600"/>
            </a:br>
            <a:r>
              <a:rPr lang="en" sz="1200" u="sng">
                <a:solidFill>
                  <a:schemeClr val="hlink"/>
                </a:solidFill>
                <a:hlinkClick r:id="rId3"/>
              </a:rPr>
              <a:t>https://www.usatoday.com/storytelling/coronavirus-reopening-america-map/</a:t>
            </a:r>
            <a:br>
              <a:rPr lang="en"/>
            </a:br>
            <a:r>
              <a:rPr lang="en" sz="1200" u="sng">
                <a:solidFill>
                  <a:schemeClr val="hlink"/>
                </a:solidFill>
                <a:hlinkClick r:id="rId4"/>
              </a:rPr>
              <a:t>https://github.com/nytimes/covid-19-data</a:t>
            </a:r>
            <a:br>
              <a:rPr lang="en"/>
            </a:br>
            <a:r>
              <a:rPr lang="en" sz="1100" u="sng">
                <a:solidFill>
                  <a:schemeClr val="hlink"/>
                </a:solidFill>
                <a:hlinkClick r:id="rId5"/>
              </a:rPr>
              <a:t>https://github.com/JieYingWu/COVID-19_US_County-level_Summaries</a:t>
            </a:r>
            <a:br>
              <a:rPr lang="en"/>
            </a:br>
            <a:endParaRPr/>
          </a:p>
          <a:p>
            <a:pPr indent="0" lvl="0" marL="0" rtl="0" algn="l">
              <a:lnSpc>
                <a:spcPct val="115000"/>
              </a:lnSpc>
              <a:spcBef>
                <a:spcPts val="1600"/>
              </a:spcBef>
              <a:spcAft>
                <a:spcPts val="1600"/>
              </a:spcAft>
              <a:buSzPts val="1800"/>
              <a:buNone/>
            </a:pPr>
            <a:r>
              <a:t/>
            </a:r>
            <a:endParaRPr/>
          </a:p>
        </p:txBody>
      </p:sp>
      <p:sp>
        <p:nvSpPr>
          <p:cNvPr id="79" name="Google Shape;79;p16"/>
          <p:cNvSpPr txBox="1"/>
          <p:nvPr/>
        </p:nvSpPr>
        <p:spPr>
          <a:xfrm>
            <a:off x="313975" y="4591250"/>
            <a:ext cx="6273300" cy="4725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1600"/>
              </a:spcAft>
              <a:buClr>
                <a:srgbClr val="000000"/>
              </a:buClr>
              <a:buSzPts val="1200"/>
              <a:buFont typeface="Arial"/>
              <a:buNone/>
            </a:pPr>
            <a:r>
              <a:rPr b="0" i="0" lang="en" sz="1200" u="none" cap="none" strike="noStrike">
                <a:solidFill>
                  <a:schemeClr val="dk2"/>
                </a:solidFill>
                <a:latin typeface="Arial"/>
                <a:ea typeface="Arial"/>
                <a:cs typeface="Arial"/>
                <a:sym typeface="Arial"/>
              </a:rPr>
              <a:t>All datasets and our processed data can be found in the study’s GitHub repository:</a:t>
            </a:r>
            <a:br>
              <a:rPr b="0" i="0" lang="en" sz="1200" u="none" cap="none" strike="noStrike">
                <a:solidFill>
                  <a:schemeClr val="dk2"/>
                </a:solidFill>
                <a:latin typeface="Arial"/>
                <a:ea typeface="Arial"/>
                <a:cs typeface="Arial"/>
                <a:sym typeface="Arial"/>
              </a:rPr>
            </a:br>
            <a:r>
              <a:rPr b="0" i="0" lang="en" sz="1100" u="sng" cap="none" strike="noStrike">
                <a:solidFill>
                  <a:schemeClr val="hlink"/>
                </a:solidFill>
                <a:latin typeface="Arial"/>
                <a:ea typeface="Arial"/>
                <a:cs typeface="Arial"/>
                <a:sym typeface="Arial"/>
                <a:hlinkClick r:id="rId6"/>
              </a:rPr>
              <a:t>github.com/AmirAvnit/COVID-19_MIT_DataThon_Team_E5</a:t>
            </a:r>
            <a:endParaRPr b="0" i="0" sz="1200" u="none" cap="none" strike="noStrike">
              <a:solidFill>
                <a:schemeClr val="dk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idx="1" type="body"/>
          </p:nvPr>
        </p:nvSpPr>
        <p:spPr>
          <a:xfrm>
            <a:off x="311700" y="1152475"/>
            <a:ext cx="8520600" cy="36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800"/>
              <a:buNone/>
            </a:pPr>
            <a:r>
              <a:rPr lang="en" sz="1400"/>
              <a:t> </a:t>
            </a:r>
            <a:endParaRPr/>
          </a:p>
        </p:txBody>
      </p:sp>
      <p:sp>
        <p:nvSpPr>
          <p:cNvPr id="85" name="Google Shape;85;p17"/>
          <p:cNvSpPr txBox="1"/>
          <p:nvPr>
            <p:ph type="title"/>
          </p:nvPr>
        </p:nvSpPr>
        <p:spPr>
          <a:xfrm>
            <a:off x="311700" y="2138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Data Preprocessing</a:t>
            </a:r>
            <a:endParaRPr/>
          </a:p>
          <a:p>
            <a:pPr indent="0" lvl="0" marL="0" rtl="0" algn="ctr">
              <a:lnSpc>
                <a:spcPct val="100000"/>
              </a:lnSpc>
              <a:spcBef>
                <a:spcPts val="0"/>
              </a:spcBef>
              <a:spcAft>
                <a:spcPts val="0"/>
              </a:spcAft>
              <a:buSzPts val="2800"/>
              <a:buNone/>
            </a:pPr>
            <a:r>
              <a:t/>
            </a:r>
            <a:endParaRPr/>
          </a:p>
        </p:txBody>
      </p:sp>
      <p:sp>
        <p:nvSpPr>
          <p:cNvPr id="86" name="Google Shape;86;p17"/>
          <p:cNvSpPr txBox="1"/>
          <p:nvPr>
            <p:ph idx="1" type="body"/>
          </p:nvPr>
        </p:nvSpPr>
        <p:spPr>
          <a:xfrm>
            <a:off x="311700" y="747975"/>
            <a:ext cx="8520600" cy="4356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Multiple relevant open-source datasets were examined and obtained</a:t>
            </a:r>
            <a:br>
              <a:rPr lang="en"/>
            </a:br>
            <a:endParaRPr/>
          </a:p>
          <a:p>
            <a:pPr indent="-342900" lvl="0" marL="457200" rtl="0" algn="l">
              <a:lnSpc>
                <a:spcPct val="115000"/>
              </a:lnSpc>
              <a:spcBef>
                <a:spcPts val="0"/>
              </a:spcBef>
              <a:spcAft>
                <a:spcPts val="0"/>
              </a:spcAft>
              <a:buSzPts val="1800"/>
              <a:buChar char="●"/>
            </a:pPr>
            <a:r>
              <a:rPr lang="en"/>
              <a:t>Irrelevant variables and variables with high numbers of missing values were omitted (25% or above NAs)</a:t>
            </a:r>
            <a:br>
              <a:rPr lang="en"/>
            </a:br>
            <a:endParaRPr/>
          </a:p>
          <a:p>
            <a:pPr indent="-342900" lvl="0" marL="457200" rtl="0" algn="l">
              <a:lnSpc>
                <a:spcPct val="115000"/>
              </a:lnSpc>
              <a:spcBef>
                <a:spcPts val="0"/>
              </a:spcBef>
              <a:spcAft>
                <a:spcPts val="0"/>
              </a:spcAft>
              <a:buSzPts val="1800"/>
              <a:buChar char="●"/>
            </a:pPr>
            <a:r>
              <a:rPr lang="en"/>
              <a:t>Cases with missing values for predicted variable (death rates) were omitted</a:t>
            </a:r>
            <a:br>
              <a:rPr lang="en"/>
            </a:br>
            <a:endParaRPr/>
          </a:p>
          <a:p>
            <a:pPr indent="-342900" lvl="0" marL="457200" rtl="0" algn="l">
              <a:lnSpc>
                <a:spcPct val="115000"/>
              </a:lnSpc>
              <a:spcBef>
                <a:spcPts val="0"/>
              </a:spcBef>
              <a:spcAft>
                <a:spcPts val="0"/>
              </a:spcAft>
              <a:buSzPts val="1800"/>
              <a:buChar char="●"/>
            </a:pPr>
            <a:r>
              <a:rPr lang="en"/>
              <a:t>Variables were normalized according to county population size </a:t>
            </a:r>
            <a:br>
              <a:rPr lang="en"/>
            </a:br>
            <a:r>
              <a:rPr lang="en"/>
              <a:t>(1 per 1,000 people)</a:t>
            </a:r>
            <a:br>
              <a:rPr lang="en"/>
            </a:br>
            <a:endParaRPr/>
          </a:p>
          <a:p>
            <a:pPr indent="0" lvl="0" marL="457200" rtl="0" algn="l">
              <a:lnSpc>
                <a:spcPct val="115000"/>
              </a:lnSpc>
              <a:spcBef>
                <a:spcPts val="1600"/>
              </a:spcBef>
              <a:spcAft>
                <a:spcPts val="0"/>
              </a:spcAft>
              <a:buSzPts val="1800"/>
              <a:buNone/>
            </a:pPr>
            <a:br>
              <a:rPr lang="en" sz="1600"/>
            </a:br>
            <a:r>
              <a:rPr lang="en" sz="1400"/>
              <a:t>All processed data can be found on the study’s GitHub repository:</a:t>
            </a:r>
            <a:br>
              <a:rPr lang="en" sz="1400"/>
            </a:br>
            <a:r>
              <a:rPr lang="en" sz="1400" u="sng">
                <a:solidFill>
                  <a:schemeClr val="hlink"/>
                </a:solidFill>
                <a:hlinkClick r:id="rId3"/>
              </a:rPr>
              <a:t>github.com/AmirAvnit/COVID-19_MIT_DataThon_Team_E5</a:t>
            </a:r>
            <a:endParaRPr sz="1400" u="sng">
              <a:solidFill>
                <a:schemeClr val="accent5"/>
              </a:solidFill>
            </a:endParaRPr>
          </a:p>
          <a:p>
            <a:pPr indent="0" lvl="0" marL="457200" rtl="0" algn="l">
              <a:lnSpc>
                <a:spcPct val="115000"/>
              </a:lnSpc>
              <a:spcBef>
                <a:spcPts val="1600"/>
              </a:spcBef>
              <a:spcAft>
                <a:spcPts val="0"/>
              </a:spcAft>
              <a:buSzPts val="1800"/>
              <a:buNone/>
            </a:pPr>
            <a:r>
              <a:t/>
            </a:r>
            <a:endParaRPr sz="1200"/>
          </a:p>
          <a:p>
            <a:pPr indent="0" lvl="0" marL="457200" rtl="0" algn="l">
              <a:lnSpc>
                <a:spcPct val="115000"/>
              </a:lnSpc>
              <a:spcBef>
                <a:spcPts val="1600"/>
              </a:spcBef>
              <a:spcAft>
                <a:spcPts val="0"/>
              </a:spcAft>
              <a:buSzPts val="1800"/>
              <a:buNone/>
            </a:pPr>
            <a:r>
              <a:t/>
            </a:r>
            <a:endParaRPr/>
          </a:p>
          <a:p>
            <a:pPr indent="0" lvl="0" marL="0" rtl="0" algn="l">
              <a:lnSpc>
                <a:spcPct val="100000"/>
              </a:lnSpc>
              <a:spcBef>
                <a:spcPts val="1600"/>
              </a:spcBef>
              <a:spcAft>
                <a:spcPts val="0"/>
              </a:spcAft>
              <a:buClr>
                <a:schemeClr val="dk1"/>
              </a:buClr>
              <a:buSzPts val="1100"/>
              <a:buFont typeface="Arial"/>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idx="1" type="body"/>
          </p:nvPr>
        </p:nvSpPr>
        <p:spPr>
          <a:xfrm>
            <a:off x="311700" y="1152475"/>
            <a:ext cx="8520600" cy="36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800"/>
              <a:buNone/>
            </a:pPr>
            <a:r>
              <a:rPr lang="en" sz="1400"/>
              <a:t> </a:t>
            </a:r>
            <a:endParaRPr/>
          </a:p>
        </p:txBody>
      </p:sp>
      <p:sp>
        <p:nvSpPr>
          <p:cNvPr id="92" name="Google Shape;92;p18"/>
          <p:cNvSpPr txBox="1"/>
          <p:nvPr>
            <p:ph type="title"/>
          </p:nvPr>
        </p:nvSpPr>
        <p:spPr>
          <a:xfrm>
            <a:off x="311700" y="2138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Feature Selection</a:t>
            </a:r>
            <a:endParaRPr/>
          </a:p>
        </p:txBody>
      </p:sp>
      <p:sp>
        <p:nvSpPr>
          <p:cNvPr id="93" name="Google Shape;93;p18"/>
          <p:cNvSpPr txBox="1"/>
          <p:nvPr>
            <p:ph idx="1" type="body"/>
          </p:nvPr>
        </p:nvSpPr>
        <p:spPr>
          <a:xfrm>
            <a:off x="311700" y="747975"/>
            <a:ext cx="8520600" cy="4261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A random forest model was trained on the data (n trees = 1,000). Then, 14 Features with Gini importance indices (mean decrease in impurity) &gt; .002 were selected</a:t>
            </a:r>
            <a:br>
              <a:rPr lang="en" sz="1600"/>
            </a:br>
            <a:endParaRPr sz="1400"/>
          </a:p>
          <a:p>
            <a:pPr indent="-330200" lvl="0" marL="457200" rtl="0" algn="l">
              <a:lnSpc>
                <a:spcPct val="115000"/>
              </a:lnSpc>
              <a:spcBef>
                <a:spcPts val="0"/>
              </a:spcBef>
              <a:spcAft>
                <a:spcPts val="0"/>
              </a:spcAft>
              <a:buSzPts val="1600"/>
              <a:buChar char="●"/>
            </a:pPr>
            <a:r>
              <a:rPr lang="en" sz="1600"/>
              <a:t>Features having a Pearson correlation of r=.75 or above with another feature having higher Gini importance index were taken out (4 removed)</a:t>
            </a:r>
            <a:br>
              <a:rPr lang="en" sz="1600"/>
            </a:br>
            <a:endParaRPr sz="1400"/>
          </a:p>
          <a:p>
            <a:pPr indent="-330200" lvl="0" marL="457200" rtl="0" algn="l">
              <a:lnSpc>
                <a:spcPct val="150000"/>
              </a:lnSpc>
              <a:spcBef>
                <a:spcPts val="0"/>
              </a:spcBef>
              <a:spcAft>
                <a:spcPts val="0"/>
              </a:spcAft>
              <a:buSzPts val="1600"/>
              <a:buChar char="●"/>
            </a:pPr>
            <a:r>
              <a:rPr lang="en" sz="1600"/>
              <a:t>The remaining 10 features were included in the analysis:</a:t>
            </a:r>
            <a:endParaRPr sz="1600"/>
          </a:p>
          <a:p>
            <a:pPr indent="-317500" lvl="1" marL="914400" rtl="0" algn="l">
              <a:lnSpc>
                <a:spcPct val="150000"/>
              </a:lnSpc>
              <a:spcBef>
                <a:spcPts val="0"/>
              </a:spcBef>
              <a:spcAft>
                <a:spcPts val="0"/>
              </a:spcAft>
              <a:buSzPts val="1400"/>
              <a:buChar char="○"/>
            </a:pPr>
            <a:r>
              <a:rPr lang="en"/>
              <a:t># ICU beds; % Adult obesity; Quality of life rank; % Excessive drinking; Life expectancy rank; Population density (per mi</a:t>
            </a:r>
            <a:r>
              <a:rPr baseline="30000" lang="en"/>
              <a:t>2</a:t>
            </a:r>
            <a:r>
              <a:rPr lang="en"/>
              <a:t>); Clinical care rank; % Adult smoking; # Specialists physicians; Physical environment rank</a:t>
            </a:r>
            <a:endParaRPr/>
          </a:p>
          <a:p>
            <a:pPr indent="-342900" lvl="0" marL="457200" rtl="0" algn="l">
              <a:lnSpc>
                <a:spcPct val="115000"/>
              </a:lnSpc>
              <a:spcBef>
                <a:spcPts val="0"/>
              </a:spcBef>
              <a:spcAft>
                <a:spcPts val="0"/>
              </a:spcAft>
              <a:buSzPts val="1800"/>
              <a:buChar char="●"/>
            </a:pPr>
            <a:r>
              <a:rPr lang="en"/>
              <a:t>To access the relationship, negative binomial regression was used and adjusted for the population, length of lockdown and number of test done</a:t>
            </a:r>
            <a:endParaRPr/>
          </a:p>
          <a:p>
            <a:pPr indent="0" lvl="0" marL="914400" rtl="0" algn="l">
              <a:lnSpc>
                <a:spcPct val="150000"/>
              </a:lnSpc>
              <a:spcBef>
                <a:spcPts val="1600"/>
              </a:spcBef>
              <a:spcAft>
                <a:spcPts val="1600"/>
              </a:spcAft>
              <a:buSzPts val="1800"/>
              <a:buNone/>
            </a:pPr>
            <a:r>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211230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Results and Key Findings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id="103" name="Google Shape;103;p20"/>
          <p:cNvPicPr preferRelativeResize="0"/>
          <p:nvPr/>
        </p:nvPicPr>
        <p:blipFill rotWithShape="1">
          <a:blip r:embed="rId3">
            <a:alphaModFix/>
          </a:blip>
          <a:srcRect b="9798" l="0" r="0" t="9476"/>
          <a:stretch/>
        </p:blipFill>
        <p:spPr>
          <a:xfrm>
            <a:off x="4746300" y="1740825"/>
            <a:ext cx="4321496" cy="2017764"/>
          </a:xfrm>
          <a:prstGeom prst="rect">
            <a:avLst/>
          </a:prstGeom>
          <a:noFill/>
          <a:ln>
            <a:noFill/>
          </a:ln>
        </p:spPr>
      </p:pic>
      <p:pic>
        <p:nvPicPr>
          <p:cNvPr id="104" name="Google Shape;104;p20"/>
          <p:cNvPicPr preferRelativeResize="0"/>
          <p:nvPr/>
        </p:nvPicPr>
        <p:blipFill rotWithShape="1">
          <a:blip r:embed="rId4">
            <a:alphaModFix/>
          </a:blip>
          <a:srcRect b="7635" l="0" r="0" t="9355"/>
          <a:stretch/>
        </p:blipFill>
        <p:spPr>
          <a:xfrm>
            <a:off x="76200" y="1740825"/>
            <a:ext cx="4321496" cy="2017764"/>
          </a:xfrm>
          <a:prstGeom prst="rect">
            <a:avLst/>
          </a:prstGeom>
          <a:noFill/>
          <a:ln>
            <a:noFill/>
          </a:ln>
        </p:spPr>
      </p:pic>
      <p:sp>
        <p:nvSpPr>
          <p:cNvPr id="105" name="Google Shape;105;p20"/>
          <p:cNvSpPr txBox="1"/>
          <p:nvPr>
            <p:ph idx="4294967295" type="body"/>
          </p:nvPr>
        </p:nvSpPr>
        <p:spPr>
          <a:xfrm>
            <a:off x="5382150" y="1202450"/>
            <a:ext cx="3049800" cy="45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
              <a:t>COVID-19 cases</a:t>
            </a:r>
            <a:endParaRPr/>
          </a:p>
        </p:txBody>
      </p:sp>
      <p:sp>
        <p:nvSpPr>
          <p:cNvPr id="106" name="Google Shape;106;p20"/>
          <p:cNvSpPr txBox="1"/>
          <p:nvPr>
            <p:ph idx="4294967295" type="body"/>
          </p:nvPr>
        </p:nvSpPr>
        <p:spPr>
          <a:xfrm>
            <a:off x="201450" y="1202450"/>
            <a:ext cx="4071000" cy="45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
              <a:t>Healthcare workers</a:t>
            </a:r>
            <a:endParaRPr/>
          </a:p>
        </p:txBody>
      </p:sp>
      <p:sp>
        <p:nvSpPr>
          <p:cNvPr id="107" name="Google Shape;107;p20"/>
          <p:cNvSpPr txBox="1"/>
          <p:nvPr>
            <p:ph idx="4294967295" type="title"/>
          </p:nvPr>
        </p:nvSpPr>
        <p:spPr>
          <a:xfrm>
            <a:off x="311700" y="2427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Virus Spread and Healthcare Workers by County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Google Shape;112;p21"/>
          <p:cNvPicPr preferRelativeResize="0"/>
          <p:nvPr/>
        </p:nvPicPr>
        <p:blipFill rotWithShape="1">
          <a:blip r:embed="rId3">
            <a:alphaModFix/>
          </a:blip>
          <a:srcRect b="0" l="0" r="0" t="0"/>
          <a:stretch/>
        </p:blipFill>
        <p:spPr>
          <a:xfrm>
            <a:off x="1004400" y="591564"/>
            <a:ext cx="7135200" cy="3960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